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60" r:id="rId2"/>
    <p:sldId id="257" r:id="rId3"/>
    <p:sldId id="299" r:id="rId4"/>
    <p:sldId id="273" r:id="rId5"/>
    <p:sldId id="272" r:id="rId6"/>
    <p:sldId id="259" r:id="rId7"/>
    <p:sldId id="297" r:id="rId8"/>
    <p:sldId id="300" r:id="rId9"/>
    <p:sldId id="304" r:id="rId10"/>
    <p:sldId id="301" r:id="rId11"/>
    <p:sldId id="303" r:id="rId12"/>
    <p:sldId id="305" r:id="rId13"/>
    <p:sldId id="307" r:id="rId14"/>
    <p:sldId id="308" r:id="rId15"/>
    <p:sldId id="309" r:id="rId16"/>
    <p:sldId id="302" r:id="rId17"/>
    <p:sldId id="310" r:id="rId18"/>
    <p:sldId id="311" r:id="rId19"/>
    <p:sldId id="312" r:id="rId20"/>
    <p:sldId id="315" r:id="rId21"/>
    <p:sldId id="316" r:id="rId22"/>
    <p:sldId id="278" r:id="rId23"/>
  </p:sldIdLst>
  <p:sldSz cx="9144000" cy="5143500" type="screen16x9"/>
  <p:notesSz cx="6858000" cy="9144000"/>
  <p:embeddedFontLst>
    <p:embeddedFont>
      <p:font typeface="IBM Plex Sans" panose="020B0604020202020204" charset="0"/>
      <p:regular r:id="rId25"/>
      <p:bold r:id="rId26"/>
      <p:italic r:id="rId27"/>
      <p:boldItalic r:id="rId28"/>
    </p:embeddedFont>
    <p:embeddedFont>
      <p:font typeface="IBM Plex Serif" panose="020B0604020202020204" charset="0"/>
      <p:regular r:id="rId29"/>
      <p:bold r:id="rId30"/>
      <p:italic r:id="rId31"/>
      <p:boldItalic r:id="rId32"/>
    </p:embeddedFont>
    <p:embeddedFont>
      <p:font typeface="IBM Plex Sans Light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E07316-B8BA-47CC-BA46-A0E478E77339}">
  <a:tblStyle styleId="{3AE07316-B8BA-47CC-BA46-A0E478E773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33AF6A4-73C8-4E4C-92FF-C5830FCBCC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98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8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96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28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00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531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094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050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2ca23083_1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2ca23083_1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622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49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90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31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1512573" y="0"/>
            <a:ext cx="2410110" cy="5143500"/>
            <a:chOff x="1511923" y="0"/>
            <a:chExt cx="2410110" cy="5143500"/>
          </a:xfrm>
        </p:grpSpPr>
        <p:sp>
          <p:nvSpPr>
            <p:cNvPr id="25" name="Google Shape;25;p3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1061523" y="0"/>
            <a:ext cx="2326044" cy="5143500"/>
            <a:chOff x="1060873" y="0"/>
            <a:chExt cx="2326044" cy="5143500"/>
          </a:xfrm>
        </p:grpSpPr>
        <p:sp>
          <p:nvSpPr>
            <p:cNvPr id="28" name="Google Shape;28;p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7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0" y="-650"/>
            <a:ext cx="2914867" cy="5145500"/>
            <a:chOff x="-650" y="-650"/>
            <a:chExt cx="2914867" cy="5145500"/>
          </a:xfrm>
        </p:grpSpPr>
        <p:sp>
          <p:nvSpPr>
            <p:cNvPr id="31" name="Google Shape;31;p3"/>
            <p:cNvSpPr/>
            <p:nvPr/>
          </p:nvSpPr>
          <p:spPr>
            <a:xfrm flipH="1">
              <a:off x="8106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74000"/>
                </a:schemeClr>
              </a:outerShdw>
            </a:effectLst>
          </p:spPr>
        </p:sp>
      </p:grpSp>
      <p:grpSp>
        <p:nvGrpSpPr>
          <p:cNvPr id="33" name="Google Shape;33;p3"/>
          <p:cNvGrpSpPr/>
          <p:nvPr/>
        </p:nvGrpSpPr>
        <p:grpSpPr>
          <a:xfrm>
            <a:off x="0" y="0"/>
            <a:ext cx="2360592" cy="5145650"/>
            <a:chOff x="-650" y="0"/>
            <a:chExt cx="2360592" cy="5145650"/>
          </a:xfrm>
        </p:grpSpPr>
        <p:sp>
          <p:nvSpPr>
            <p:cNvPr id="34" name="Google Shape;34;p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-650" y="0"/>
              <a:ext cx="2054075" cy="5145650"/>
            </a:xfrm>
            <a:custGeom>
              <a:avLst/>
              <a:gdLst/>
              <a:ahLst/>
              <a:cxnLst/>
              <a:rect l="l" t="t" r="r" b="b"/>
              <a:pathLst>
                <a:path w="82163" h="205826" extrusionOk="0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56" name="Google Shape;56;p5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59" name="Google Shape;59;p5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62" name="Google Shape;62;p5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64" name="Google Shape;64;p5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65" name="Google Shape;65;p5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7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84" name="Google Shape;84;p7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7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87" name="Google Shape;87;p7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7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90" name="Google Shape;90;p7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92" name="Google Shape;92;p7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93" name="Google Shape;93;p7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2"/>
          </p:nvPr>
        </p:nvSpPr>
        <p:spPr>
          <a:xfrm>
            <a:off x="5888031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8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01" name="Google Shape;101;p8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04" name="Google Shape;104;p8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07" name="Google Shape;107;p8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09" name="Google Shape;109;p8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10" name="Google Shape;110;p8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4" name="Google Shape;114;p8"/>
          <p:cNvSpPr txBox="1">
            <a:spLocks noGrp="1"/>
          </p:cNvSpPr>
          <p:nvPr>
            <p:ph type="body" idx="2"/>
          </p:nvPr>
        </p:nvSpPr>
        <p:spPr>
          <a:xfrm>
            <a:off x="4857876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3"/>
          </p:nvPr>
        </p:nvSpPr>
        <p:spPr>
          <a:xfrm>
            <a:off x="6738851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9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19" name="Google Shape;119;p9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9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22" name="Google Shape;122;p9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9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25" name="Google Shape;125;p9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27" name="Google Shape;127;p9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28" name="Google Shape;128;p9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2"/>
          <p:cNvGrpSpPr/>
          <p:nvPr/>
        </p:nvGrpSpPr>
        <p:grpSpPr>
          <a:xfrm>
            <a:off x="4098548" y="0"/>
            <a:ext cx="2486310" cy="5143500"/>
            <a:chOff x="1511923" y="0"/>
            <a:chExt cx="2486310" cy="5143500"/>
          </a:xfrm>
        </p:grpSpPr>
        <p:sp>
          <p:nvSpPr>
            <p:cNvPr id="163" name="Google Shape;163;p12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2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2"/>
          <p:cNvGrpSpPr/>
          <p:nvPr/>
        </p:nvGrpSpPr>
        <p:grpSpPr>
          <a:xfrm>
            <a:off x="3647498" y="0"/>
            <a:ext cx="2326044" cy="5143500"/>
            <a:chOff x="1060873" y="0"/>
            <a:chExt cx="2326044" cy="5143500"/>
          </a:xfrm>
        </p:grpSpPr>
        <p:sp>
          <p:nvSpPr>
            <p:cNvPr id="166" name="Google Shape;166;p12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2"/>
          <p:cNvGrpSpPr/>
          <p:nvPr/>
        </p:nvGrpSpPr>
        <p:grpSpPr>
          <a:xfrm>
            <a:off x="2585975" y="-650"/>
            <a:ext cx="2838667" cy="5145500"/>
            <a:chOff x="-650" y="-650"/>
            <a:chExt cx="2838667" cy="5145500"/>
          </a:xfrm>
        </p:grpSpPr>
        <p:sp>
          <p:nvSpPr>
            <p:cNvPr id="169" name="Google Shape;169;p12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71" name="Google Shape;171;p12"/>
          <p:cNvGrpSpPr/>
          <p:nvPr/>
        </p:nvGrpSpPr>
        <p:grpSpPr>
          <a:xfrm>
            <a:off x="0" y="-6575"/>
            <a:ext cx="4946567" cy="5153775"/>
            <a:chOff x="-2586625" y="-6575"/>
            <a:chExt cx="4946567" cy="5153775"/>
          </a:xfrm>
        </p:grpSpPr>
        <p:sp>
          <p:nvSpPr>
            <p:cNvPr id="172" name="Google Shape;172;p12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-2586625" y="-6575"/>
              <a:ext cx="4640050" cy="5153775"/>
            </a:xfrm>
            <a:custGeom>
              <a:avLst/>
              <a:gdLst/>
              <a:ahLst/>
              <a:cxnLst/>
              <a:rect l="l" t="t" r="r" b="b"/>
              <a:pathLst>
                <a:path w="185602" h="206151" extrusionOk="0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74" name="Google Shape;174;p12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chemeClr val="lt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>
            <a:spLocks noGrp="1"/>
          </p:cNvSpPr>
          <p:nvPr>
            <p:ph type="ctrTitle" idx="4294967295"/>
          </p:nvPr>
        </p:nvSpPr>
        <p:spPr>
          <a:xfrm>
            <a:off x="4973142" y="1138050"/>
            <a:ext cx="4170858" cy="143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sz="3600" dirty="0">
                <a:latin typeface="IBM Plex Serif" panose="020B0604020202020204" charset="0"/>
              </a:rPr>
              <a:t>Movement Sense</a:t>
            </a:r>
            <a:endParaRPr sz="3600" dirty="0">
              <a:latin typeface="IBM Plex Serif" panose="020B0604020202020204" charset="0"/>
            </a:endParaRPr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4294967295"/>
          </p:nvPr>
        </p:nvSpPr>
        <p:spPr>
          <a:xfrm>
            <a:off x="493937" y="898590"/>
            <a:ext cx="2632167" cy="34956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spcAft>
                <a:spcPts val="60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Analyzing Movement using Pose Estimation and Intel 3D Camera</a:t>
            </a: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Noy Boutboul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Fesenko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 by: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Yaron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Honen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Alon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Zvirin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 part of a research by: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Maayan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Agmon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sz="13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" name="Google Shape;236;p1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Vicon Validation</a:t>
            </a:r>
            <a:endParaRPr dirty="0"/>
          </a:p>
        </p:txBody>
      </p:sp>
      <p:sp>
        <p:nvSpPr>
          <p:cNvPr id="215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</a:pPr>
            <a:r>
              <a:rPr lang="en-US" sz="1100" dirty="0"/>
              <a:t>In order to validate our results kinematic measurements by three-dimensional (3D) motion analysis </a:t>
            </a:r>
            <a:r>
              <a:rPr lang="en-US" sz="1100" dirty="0">
                <a:solidFill>
                  <a:schemeClr val="bg1"/>
                </a:solidFill>
              </a:rPr>
              <a:t>systems</a:t>
            </a:r>
            <a:r>
              <a:rPr lang="en-US" sz="1100" dirty="0"/>
              <a:t> were recorded using VICON along with Realsense recordings. </a:t>
            </a:r>
          </a:p>
          <a:p>
            <a:pPr marL="76200" indent="0">
              <a:lnSpc>
                <a:spcPct val="115000"/>
              </a:lnSpc>
            </a:pPr>
            <a:r>
              <a:rPr lang="en-US" sz="1100" dirty="0"/>
              <a:t>Currently, the Vicon system is regarded as the “gold standard” for assessing the kinematics of human movement.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216" name="Google Shape;216;p1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532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976899" y="836000"/>
            <a:ext cx="609245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Vicon Validation Diagram</a:t>
            </a:r>
            <a:endParaRPr dirty="0"/>
          </a:p>
        </p:txBody>
      </p:sp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470;p37"/>
          <p:cNvSpPr txBox="1">
            <a:spLocks/>
          </p:cNvSpPr>
          <p:nvPr/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6" name="Google Shape;470;p37"/>
          <p:cNvSpPr txBox="1">
            <a:spLocks/>
          </p:cNvSpPr>
          <p:nvPr/>
        </p:nvSpPr>
        <p:spPr>
          <a:xfrm>
            <a:off x="2976899" y="1459696"/>
            <a:ext cx="5862300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b="1" dirty="0"/>
              <a:t/>
            </a:r>
            <a:br>
              <a:rPr lang="en-US" sz="1100" b="1" dirty="0"/>
            </a:b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12" name="Picture 4" descr="https://www.intelrealsense.com/wp-content/uploads/2020/06/d400-product-grid-d435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02" y="3169444"/>
            <a:ext cx="1012275" cy="5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55" y="1646023"/>
            <a:ext cx="704104" cy="794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655" y="3160556"/>
            <a:ext cx="647790" cy="1238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90" y="2445953"/>
            <a:ext cx="723491" cy="723491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888843" y="2696924"/>
            <a:ext cx="84035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ent Arrow 37"/>
          <p:cNvSpPr/>
          <p:nvPr/>
        </p:nvSpPr>
        <p:spPr>
          <a:xfrm flipV="1">
            <a:off x="3535549" y="2541561"/>
            <a:ext cx="1344153" cy="400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Bent Arrow 39"/>
          <p:cNvSpPr/>
          <p:nvPr/>
        </p:nvSpPr>
        <p:spPr>
          <a:xfrm>
            <a:off x="3535550" y="2746042"/>
            <a:ext cx="1344153" cy="400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63" y="2440655"/>
            <a:ext cx="769023" cy="769023"/>
          </a:xfrm>
          <a:prstGeom prst="rect">
            <a:avLst/>
          </a:prstGeom>
        </p:spPr>
      </p:pic>
      <p:sp>
        <p:nvSpPr>
          <p:cNvPr id="45" name="Google Shape;371;p30"/>
          <p:cNvSpPr txBox="1"/>
          <p:nvPr/>
        </p:nvSpPr>
        <p:spPr>
          <a:xfrm>
            <a:off x="2934334" y="3676804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Realsense 3D Camera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6" name="Google Shape;371;p30"/>
          <p:cNvSpPr txBox="1"/>
          <p:nvPr/>
        </p:nvSpPr>
        <p:spPr>
          <a:xfrm>
            <a:off x="2881220" y="1408439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 err="1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Vicon</a:t>
            </a: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Cameras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7" name="Google Shape;371;p30"/>
          <p:cNvSpPr txBox="1"/>
          <p:nvPr/>
        </p:nvSpPr>
        <p:spPr>
          <a:xfrm>
            <a:off x="4684455" y="3199021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Syncing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8" name="Google Shape;371;p30"/>
          <p:cNvSpPr txBox="1"/>
          <p:nvPr/>
        </p:nvSpPr>
        <p:spPr>
          <a:xfrm>
            <a:off x="6528325" y="3199021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Calculations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1" name="Google Shape;357;p30"/>
          <p:cNvSpPr/>
          <p:nvPr/>
        </p:nvSpPr>
        <p:spPr>
          <a:xfrm>
            <a:off x="4652736" y="3521675"/>
            <a:ext cx="1482276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US" sz="600" dirty="0"/>
          </a:p>
        </p:txBody>
      </p:sp>
      <p:sp>
        <p:nvSpPr>
          <p:cNvPr id="52" name="Google Shape;357;p30"/>
          <p:cNvSpPr/>
          <p:nvPr/>
        </p:nvSpPr>
        <p:spPr>
          <a:xfrm>
            <a:off x="6492597" y="3521675"/>
            <a:ext cx="1482276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75;p30"/>
          <p:cNvSpPr/>
          <p:nvPr/>
        </p:nvSpPr>
        <p:spPr>
          <a:xfrm>
            <a:off x="5348874" y="3454175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75;p30"/>
          <p:cNvSpPr/>
          <p:nvPr/>
        </p:nvSpPr>
        <p:spPr>
          <a:xfrm>
            <a:off x="7188735" y="3454175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74;p30"/>
          <p:cNvSpPr txBox="1"/>
          <p:nvPr/>
        </p:nvSpPr>
        <p:spPr>
          <a:xfrm>
            <a:off x="4652736" y="3568500"/>
            <a:ext cx="1482276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Syncing timestamps Matching Realsense and </a:t>
            </a:r>
            <a:r>
              <a:rPr lang="en-US" sz="800" dirty="0" err="1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Vicon</a:t>
            </a: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frames</a:t>
            </a:r>
            <a:endParaRPr sz="8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6" name="Google Shape;374;p30"/>
          <p:cNvSpPr txBox="1"/>
          <p:nvPr/>
        </p:nvSpPr>
        <p:spPr>
          <a:xfrm>
            <a:off x="6492597" y="3537849"/>
            <a:ext cx="1482276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Comparing results</a:t>
            </a:r>
            <a:b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Calculating correlations</a:t>
            </a:r>
            <a:b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Generating Graphs</a:t>
            </a:r>
            <a:b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endParaRPr sz="8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035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56372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Vicon Validation - Zooming In…</a:t>
            </a:r>
            <a:endParaRPr dirty="0"/>
          </a:p>
        </p:txBody>
      </p:sp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752096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5828522" y="1737957"/>
            <a:ext cx="2537927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Anatomical</a:t>
            </a:r>
            <a:r>
              <a:rPr lang="he-IL" sz="1100" b="1" dirty="0"/>
              <a:t> </a:t>
            </a:r>
            <a:r>
              <a:rPr lang="en-US" sz="1100" b="1" dirty="0"/>
              <a:t>vs Estimated</a:t>
            </a:r>
            <a:br>
              <a:rPr lang="en-US" sz="1100" b="1" dirty="0"/>
            </a:br>
            <a:r>
              <a:rPr lang="en-US" sz="1100" b="1" dirty="0"/>
              <a:t> Skeleton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While the Vicon’s skeleton points are precise anatomically, the skeleton points extracted using OpenPose had little to no relation to anatomical points. This caused a d big difference when calculating measurements such as shoulder’s kyphosis, head tilt, etc..</a:t>
            </a:r>
            <a:br>
              <a:rPr lang="en-US" sz="1100" dirty="0"/>
            </a:b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r>
              <a:rPr lang="en-US" sz="1100" b="1" dirty="0"/>
              <a:t/>
            </a:r>
            <a:br>
              <a:rPr lang="en-US" sz="1100" b="1" dirty="0"/>
            </a:b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10" name="Google Shape;470;p37"/>
          <p:cNvSpPr txBox="1">
            <a:spLocks/>
          </p:cNvSpPr>
          <p:nvPr/>
        </p:nvSpPr>
        <p:spPr>
          <a:xfrm>
            <a:off x="2976900" y="1737957"/>
            <a:ext cx="2689892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 err="1"/>
              <a:t>Vicon</a:t>
            </a:r>
            <a:r>
              <a:rPr lang="en-US" sz="1100" b="1" dirty="0"/>
              <a:t> doesn’t provide</a:t>
            </a:r>
            <a:br>
              <a:rPr lang="en-US" sz="1100" b="1" dirty="0"/>
            </a:br>
            <a:r>
              <a:rPr lang="en-US" sz="1100" b="1" dirty="0"/>
              <a:t> timestamps</a:t>
            </a:r>
            <a:br>
              <a:rPr lang="en-US" sz="1100" b="1" dirty="0"/>
            </a:b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Unfortunately, the </a:t>
            </a:r>
            <a:r>
              <a:rPr lang="en-US" sz="1100" dirty="0" err="1"/>
              <a:t>Vicon</a:t>
            </a:r>
            <a:r>
              <a:rPr lang="en-US" sz="1100" dirty="0"/>
              <a:t> doesn’t output timestamps on its frames. We built  a sync-by-movement code that detects T pose (standing with hands raised orthogonal to the body).</a:t>
            </a:r>
            <a:br>
              <a:rPr lang="en-US" sz="1100" dirty="0"/>
            </a:br>
            <a:r>
              <a:rPr lang="en-US" sz="1100" dirty="0"/>
              <a:t>Using this method we aligned the </a:t>
            </a:r>
            <a:r>
              <a:rPr lang="en-US" sz="1100" dirty="0" err="1"/>
              <a:t>Vicon</a:t>
            </a:r>
            <a:r>
              <a:rPr lang="en-US" sz="1100" dirty="0"/>
              <a:t> and Realsense frames.</a:t>
            </a:r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(videos start with T pose)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574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2395422" y="1706273"/>
            <a:ext cx="6543875" cy="10643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Exploratory Results</a:t>
            </a:r>
            <a:endParaRPr sz="3500" dirty="0"/>
          </a:p>
        </p:txBody>
      </p:sp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2989347" y="1706273"/>
            <a:ext cx="594995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72161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2989347" y="1706273"/>
            <a:ext cx="594995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97" y="52967"/>
            <a:ext cx="5004874" cy="2506084"/>
          </a:xfrm>
          <a:prstGeom prst="rect">
            <a:avLst/>
          </a:prstGeom>
        </p:spPr>
      </p:pic>
      <p:sp>
        <p:nvSpPr>
          <p:cNvPr id="8" name="Google Shape;470;p37"/>
          <p:cNvSpPr txBox="1">
            <a:spLocks/>
          </p:cNvSpPr>
          <p:nvPr/>
        </p:nvSpPr>
        <p:spPr>
          <a:xfrm>
            <a:off x="2436941" y="872261"/>
            <a:ext cx="1391900" cy="86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Frames alignment, Knee angle,</a:t>
            </a:r>
            <a:br>
              <a:rPr lang="en-US" sz="1100" dirty="0"/>
            </a:br>
            <a:r>
              <a:rPr lang="en-US" sz="1100" dirty="0"/>
              <a:t>squatting, Realsense side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33" y="2594899"/>
            <a:ext cx="4689217" cy="2480891"/>
          </a:xfrm>
          <a:prstGeom prst="rect">
            <a:avLst/>
          </a:prstGeom>
        </p:spPr>
      </p:pic>
      <p:sp>
        <p:nvSpPr>
          <p:cNvPr id="12" name="Google Shape;470;p37"/>
          <p:cNvSpPr txBox="1">
            <a:spLocks/>
          </p:cNvSpPr>
          <p:nvPr/>
        </p:nvSpPr>
        <p:spPr>
          <a:xfrm>
            <a:off x="7631971" y="3399330"/>
            <a:ext cx="1391900" cy="100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 err="1"/>
              <a:t>Vicon</a:t>
            </a:r>
            <a:r>
              <a:rPr lang="en-US" sz="1100" dirty="0"/>
              <a:t> – Realsense</a:t>
            </a:r>
            <a:br>
              <a:rPr lang="en-US" sz="1100" dirty="0"/>
            </a:br>
            <a:r>
              <a:rPr lang="en-US" sz="1100" dirty="0"/>
              <a:t>Correlation,</a:t>
            </a:r>
            <a:br>
              <a:rPr lang="en-US" sz="1100" dirty="0"/>
            </a:br>
            <a:r>
              <a:rPr lang="en-US" sz="1100" dirty="0"/>
              <a:t>Knee angle,</a:t>
            </a:r>
            <a:br>
              <a:rPr lang="en-US" sz="1100" dirty="0"/>
            </a:br>
            <a:r>
              <a:rPr lang="en-US" sz="1100" dirty="0"/>
              <a:t>squatting,</a:t>
            </a:r>
            <a:br>
              <a:rPr lang="en-US" sz="1100" dirty="0"/>
            </a:br>
            <a:r>
              <a:rPr lang="en-US" sz="1100" dirty="0"/>
              <a:t> Realsense side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107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2989347" y="1706273"/>
            <a:ext cx="594995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17" y="98499"/>
            <a:ext cx="4831155" cy="2397051"/>
          </a:xfrm>
          <a:prstGeom prst="rect">
            <a:avLst/>
          </a:prstGeom>
        </p:spPr>
      </p:pic>
      <p:sp>
        <p:nvSpPr>
          <p:cNvPr id="10" name="Google Shape;470;p37"/>
          <p:cNvSpPr txBox="1">
            <a:spLocks/>
          </p:cNvSpPr>
          <p:nvPr/>
        </p:nvSpPr>
        <p:spPr>
          <a:xfrm>
            <a:off x="2716242" y="803540"/>
            <a:ext cx="1391900" cy="9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Frames alignment, Center-of-Mass,</a:t>
            </a:r>
            <a:br>
              <a:rPr lang="en-US" sz="1100" dirty="0"/>
            </a:br>
            <a:r>
              <a:rPr lang="en-US" sz="1100" dirty="0"/>
              <a:t>standing left leg, Realsense front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242" y="2561852"/>
            <a:ext cx="4770952" cy="2527300"/>
          </a:xfrm>
          <a:prstGeom prst="rect">
            <a:avLst/>
          </a:prstGeom>
        </p:spPr>
      </p:pic>
      <p:sp>
        <p:nvSpPr>
          <p:cNvPr id="11" name="Google Shape;470;p37"/>
          <p:cNvSpPr txBox="1">
            <a:spLocks/>
          </p:cNvSpPr>
          <p:nvPr/>
        </p:nvSpPr>
        <p:spPr>
          <a:xfrm>
            <a:off x="7574422" y="3332018"/>
            <a:ext cx="1436228" cy="9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 err="1"/>
              <a:t>Vicon</a:t>
            </a:r>
            <a:r>
              <a:rPr lang="en-US" sz="1100" dirty="0"/>
              <a:t> - Realsense Correlation,</a:t>
            </a:r>
            <a:br>
              <a:rPr lang="en-US" sz="1100" dirty="0"/>
            </a:br>
            <a:r>
              <a:rPr lang="en-US" sz="1100" dirty="0"/>
              <a:t>Center-of-Mass,</a:t>
            </a:r>
            <a:br>
              <a:rPr lang="en-US" sz="1100" dirty="0"/>
            </a:br>
            <a:r>
              <a:rPr lang="en-US" sz="1100" dirty="0"/>
              <a:t>standing left leg, Realsense front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80893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</a:t>
            </a:r>
            <a:r>
              <a:rPr lang="en-US" dirty="0"/>
              <a:t>Tool</a:t>
            </a:r>
            <a:endParaRPr dirty="0"/>
          </a:p>
        </p:txBody>
      </p:sp>
      <p:sp>
        <p:nvSpPr>
          <p:cNvPr id="216" name="Google Shape;216;p1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</a:pPr>
            <a:r>
              <a:rPr lang="en-US" sz="1100" dirty="0">
                <a:solidFill>
                  <a:schemeClr val="tx2"/>
                </a:solidFill>
              </a:rPr>
              <a:t>We provide an accessible-to-all tool to automate the measurement extraction pipeline, analysis and validation process of the data collected by Realsense and Vicon systems.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371592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899" y="799092"/>
            <a:ext cx="5464200" cy="396300"/>
          </a:xfrm>
        </p:spPr>
        <p:txBody>
          <a:bodyPr/>
          <a:lstStyle/>
          <a:p>
            <a:r>
              <a:rPr lang="en-US" dirty="0"/>
              <a:t>GUI Overview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תמונה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17" y="2014102"/>
            <a:ext cx="2831433" cy="18395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/>
          <p:cNvCxnSpPr>
            <a:stCxn id="49" idx="0"/>
          </p:cNvCxnSpPr>
          <p:nvPr/>
        </p:nvCxnSpPr>
        <p:spPr>
          <a:xfrm flipH="1" flipV="1">
            <a:off x="5708999" y="3814128"/>
            <a:ext cx="1482876" cy="45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7" idx="2"/>
          </p:cNvCxnSpPr>
          <p:nvPr/>
        </p:nvCxnSpPr>
        <p:spPr>
          <a:xfrm flipH="1">
            <a:off x="6692901" y="2146300"/>
            <a:ext cx="1630804" cy="24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3" idx="2"/>
          </p:cNvCxnSpPr>
          <p:nvPr/>
        </p:nvCxnSpPr>
        <p:spPr>
          <a:xfrm flipH="1">
            <a:off x="5638800" y="1705575"/>
            <a:ext cx="756188" cy="68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2" idx="2"/>
          </p:cNvCxnSpPr>
          <p:nvPr/>
        </p:nvCxnSpPr>
        <p:spPr>
          <a:xfrm>
            <a:off x="3379873" y="2212252"/>
            <a:ext cx="929547" cy="24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0" idx="0"/>
          </p:cNvCxnSpPr>
          <p:nvPr/>
        </p:nvCxnSpPr>
        <p:spPr>
          <a:xfrm flipV="1">
            <a:off x="4707286" y="3605608"/>
            <a:ext cx="658813" cy="85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1" idx="2"/>
          </p:cNvCxnSpPr>
          <p:nvPr/>
        </p:nvCxnSpPr>
        <p:spPr>
          <a:xfrm flipV="1">
            <a:off x="3241205" y="3397251"/>
            <a:ext cx="1108545" cy="149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8" idx="2"/>
          </p:cNvCxnSpPr>
          <p:nvPr/>
        </p:nvCxnSpPr>
        <p:spPr>
          <a:xfrm flipH="1" flipV="1">
            <a:off x="6811006" y="3605214"/>
            <a:ext cx="1337048" cy="33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358690" y="2400653"/>
            <a:ext cx="728150" cy="17145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241703" y="2429887"/>
            <a:ext cx="728150" cy="14221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349750" y="2422598"/>
            <a:ext cx="728150" cy="14221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6215079" y="3274970"/>
            <a:ext cx="781397" cy="293730"/>
          </a:xfrm>
          <a:prstGeom prst="roundRect">
            <a:avLst>
              <a:gd name="adj" fmla="val 2474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303643" y="3274970"/>
            <a:ext cx="868545" cy="293730"/>
          </a:xfrm>
          <a:prstGeom prst="roundRect">
            <a:avLst>
              <a:gd name="adj" fmla="val 2474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4363993" y="3274970"/>
            <a:ext cx="868545" cy="293730"/>
          </a:xfrm>
          <a:prstGeom prst="roundRect">
            <a:avLst>
              <a:gd name="adj" fmla="val 2474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5397090" y="3605214"/>
            <a:ext cx="677117" cy="176212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Google Shape;357;p30"/>
          <p:cNvSpPr/>
          <p:nvPr/>
        </p:nvSpPr>
        <p:spPr>
          <a:xfrm>
            <a:off x="7582567" y="1648085"/>
            <a:ext cx="1482276" cy="49821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Calibrate the orientation (based on how the shooting was taken</a:t>
            </a:r>
            <a:r>
              <a:rPr lang="en-US" sz="700" dirty="0">
                <a:latin typeface="IBM Plex Sans Light" panose="020B0604020202020204" charset="0"/>
              </a:rPr>
              <a:t>)</a:t>
            </a:r>
          </a:p>
        </p:txBody>
      </p:sp>
      <p:sp>
        <p:nvSpPr>
          <p:cNvPr id="48" name="Google Shape;357;p30"/>
          <p:cNvSpPr/>
          <p:nvPr/>
        </p:nvSpPr>
        <p:spPr>
          <a:xfrm>
            <a:off x="7519111" y="3568700"/>
            <a:ext cx="1257885" cy="37220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Starts the pipeline</a:t>
            </a:r>
          </a:p>
        </p:txBody>
      </p:sp>
      <p:sp>
        <p:nvSpPr>
          <p:cNvPr id="49" name="Google Shape;357;p30"/>
          <p:cNvSpPr/>
          <p:nvPr/>
        </p:nvSpPr>
        <p:spPr>
          <a:xfrm>
            <a:off x="6315881" y="4269482"/>
            <a:ext cx="1751988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Status message, indicates the current status </a:t>
            </a:r>
            <a:r>
              <a:rPr lang="en-US" sz="700" dirty="0">
                <a:latin typeface="IBM Plex Sans Light" panose="020B0604020202020204" charset="0"/>
              </a:rPr>
              <a:t>(“welcome”, “working on 1/3 bag file”, “calculating measurements”, ”exporting graphs”, “done”)</a:t>
            </a:r>
          </a:p>
        </p:txBody>
      </p:sp>
      <p:sp>
        <p:nvSpPr>
          <p:cNvPr id="50" name="Google Shape;357;p30"/>
          <p:cNvSpPr/>
          <p:nvPr/>
        </p:nvSpPr>
        <p:spPr>
          <a:xfrm>
            <a:off x="3966148" y="4456070"/>
            <a:ext cx="1482276" cy="43620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Generates logs to align depth to RGB frames</a:t>
            </a:r>
          </a:p>
        </p:txBody>
      </p:sp>
      <p:sp>
        <p:nvSpPr>
          <p:cNvPr id="51" name="Google Shape;357;p30"/>
          <p:cNvSpPr/>
          <p:nvPr/>
        </p:nvSpPr>
        <p:spPr>
          <a:xfrm>
            <a:off x="2500067" y="3062076"/>
            <a:ext cx="1482276" cy="484837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Setting path to directory. Navigate the program to your vicon.csv</a:t>
            </a:r>
          </a:p>
        </p:txBody>
      </p:sp>
      <p:sp>
        <p:nvSpPr>
          <p:cNvPr id="52" name="Google Shape;357;p30"/>
          <p:cNvSpPr/>
          <p:nvPr/>
        </p:nvSpPr>
        <p:spPr>
          <a:xfrm>
            <a:off x="2546353" y="1540827"/>
            <a:ext cx="1667039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Choose which calculation you want to calculate, currently supporting these three</a:t>
            </a:r>
          </a:p>
        </p:txBody>
      </p:sp>
      <p:sp>
        <p:nvSpPr>
          <p:cNvPr id="53" name="Google Shape;357;p30"/>
          <p:cNvSpPr/>
          <p:nvPr/>
        </p:nvSpPr>
        <p:spPr>
          <a:xfrm>
            <a:off x="5653850" y="1232300"/>
            <a:ext cx="1482276" cy="47327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Choose the orientation of the shooting (Realsense)</a:t>
            </a:r>
          </a:p>
        </p:txBody>
      </p:sp>
    </p:spTree>
    <p:extLst>
      <p:ext uri="{BB962C8B-B14F-4D97-AF65-F5344CB8AC3E}">
        <p14:creationId xmlns:p14="http://schemas.microsoft.com/office/powerpoint/2010/main" val="198413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Flow Chart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122644" y="2923591"/>
            <a:ext cx="14928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(Separate)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61" y="1700439"/>
            <a:ext cx="6419461" cy="25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395" y="709991"/>
            <a:ext cx="5464200" cy="396300"/>
          </a:xfrm>
        </p:spPr>
        <p:txBody>
          <a:bodyPr/>
          <a:lstStyle/>
          <a:p>
            <a:r>
              <a:rPr lang="en-US" dirty="0"/>
              <a:t>Example run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92" y="1333706"/>
            <a:ext cx="2505982" cy="363599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73" y="1321412"/>
            <a:ext cx="1412830" cy="87599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4" y="2270871"/>
            <a:ext cx="1391629" cy="80737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07" y="3151705"/>
            <a:ext cx="1377444" cy="92384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4" y="4149012"/>
            <a:ext cx="1359711" cy="8206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354" y="1333706"/>
            <a:ext cx="2619631" cy="36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7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A</a:t>
            </a:r>
            <a:r>
              <a:rPr lang="en-US" dirty="0" err="1"/>
              <a:t>bstract</a:t>
            </a:r>
            <a:endParaRPr dirty="0"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1"/>
          </p:nvPr>
        </p:nvSpPr>
        <p:spPr>
          <a:xfrm>
            <a:off x="2976899" y="1460500"/>
            <a:ext cx="2900025" cy="27687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300" dirty="0">
                <a:latin typeface="IBM Plex Sans Light" panose="020B0604020202020204" charset="0"/>
              </a:rPr>
              <a:t>Body posture is one of the fundamental indicators for evaluating health and quality of life. As a part of a research that aims to detect and analyze human posture, our goal in this project is to develop a method to extract accurate body posture measurements using photogrammetry tools. </a:t>
            </a:r>
          </a:p>
        </p:txBody>
      </p:sp>
      <p:sp>
        <p:nvSpPr>
          <p:cNvPr id="202" name="Google Shape;202;p1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2" name="Google Shape;891;p49"/>
          <p:cNvGrpSpPr/>
          <p:nvPr/>
        </p:nvGrpSpPr>
        <p:grpSpPr>
          <a:xfrm>
            <a:off x="7668351" y="1103588"/>
            <a:ext cx="1191874" cy="2907161"/>
            <a:chOff x="3386850" y="2264625"/>
            <a:chExt cx="203950" cy="509250"/>
          </a:xfr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23" name="Google Shape;892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893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5" name="Google Shape;897;p49">
            <a:extLst>
              <a:ext uri="{FF2B5EF4-FFF2-40B4-BE49-F238E27FC236}">
                <a16:creationId xmlns:a16="http://schemas.microsoft.com/office/drawing/2014/main" id="{E6549039-3014-4FA1-BB85-42A884B5C5EE}"/>
              </a:ext>
            </a:extLst>
          </p:cNvPr>
          <p:cNvGrpSpPr/>
          <p:nvPr/>
        </p:nvGrpSpPr>
        <p:grpSpPr>
          <a:xfrm>
            <a:off x="5971979" y="1103588"/>
            <a:ext cx="1078362" cy="2907161"/>
            <a:chOff x="4076175" y="2267050"/>
            <a:chExt cx="173450" cy="504375"/>
          </a:xfr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26" name="Google Shape;898;p49">
              <a:extLst>
                <a:ext uri="{FF2B5EF4-FFF2-40B4-BE49-F238E27FC236}">
                  <a16:creationId xmlns:a16="http://schemas.microsoft.com/office/drawing/2014/main" id="{030400A7-0E29-4338-82CB-1CE0E7C08D1A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899;p49">
              <a:extLst>
                <a:ext uri="{FF2B5EF4-FFF2-40B4-BE49-F238E27FC236}">
                  <a16:creationId xmlns:a16="http://schemas.microsoft.com/office/drawing/2014/main" id="{067EC0D8-829B-4D81-96CB-4EC45D1FD625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814" y="1583396"/>
            <a:ext cx="3642055" cy="2429350"/>
          </a:xfrm>
        </p:spPr>
        <p:txBody>
          <a:bodyPr/>
          <a:lstStyle/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Our method was strongly correlated with the ground truth in measurement involving </a:t>
            </a:r>
            <a:r>
              <a:rPr lang="en-US" sz="1050" dirty="0" smtClean="0"/>
              <a:t>anatomical </a:t>
            </a:r>
            <a:r>
              <a:rPr lang="en-US" sz="1050" dirty="0"/>
              <a:t>points available in our </a:t>
            </a:r>
            <a:r>
              <a:rPr lang="en-US" sz="1050" dirty="0" smtClean="0"/>
              <a:t>system.</a:t>
            </a:r>
            <a:br>
              <a:rPr lang="en-US" sz="1050" dirty="0" smtClean="0"/>
            </a:br>
            <a:endParaRPr lang="en-US" sz="1050" dirty="0"/>
          </a:p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050" dirty="0" smtClean="0"/>
              <a:t>Some </a:t>
            </a:r>
            <a:r>
              <a:rPr lang="en-US" sz="1050" dirty="0"/>
              <a:t>measurements relying on points unavailable in our system could still be </a:t>
            </a:r>
            <a:r>
              <a:rPr lang="en-US" sz="1050" dirty="0" smtClean="0"/>
              <a:t>estimated, </a:t>
            </a:r>
            <a:r>
              <a:rPr lang="en-US" sz="1050" dirty="0"/>
              <a:t>via </a:t>
            </a:r>
            <a:r>
              <a:rPr lang="en-US" sz="1050" dirty="0" smtClean="0"/>
              <a:t>areal points </a:t>
            </a:r>
            <a:r>
              <a:rPr lang="en-US" sz="1050" dirty="0"/>
              <a:t>highly correlated to </a:t>
            </a:r>
            <a:r>
              <a:rPr lang="en-US" sz="1050" dirty="0" smtClean="0"/>
              <a:t>those.</a:t>
            </a:r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However, our system still is much less reliable than the </a:t>
            </a:r>
            <a:r>
              <a:rPr lang="en-US" sz="1050" dirty="0" err="1"/>
              <a:t>Vicon</a:t>
            </a:r>
            <a:r>
              <a:rPr lang="en-US" sz="1050" dirty="0"/>
              <a:t> system. Measurements contained more noise and were sometimes biased</a:t>
            </a:r>
            <a:r>
              <a:rPr lang="en-US" sz="1050" dirty="0" smtClean="0"/>
              <a:t>.</a:t>
            </a:r>
            <a:r>
              <a:rPr lang="he-IL" sz="1050" dirty="0" smtClean="0"/>
              <a:t> </a:t>
            </a:r>
            <a:r>
              <a:rPr lang="en-US" sz="1050" dirty="0"/>
              <a:t>This can be addressed in </a:t>
            </a:r>
            <a:r>
              <a:rPr lang="en-US" sz="1050" dirty="0" smtClean="0"/>
              <a:t>future</a:t>
            </a:r>
            <a:r>
              <a:rPr lang="he-IL" sz="1050" dirty="0" smtClean="0"/>
              <a:t> </a:t>
            </a:r>
            <a:r>
              <a:rPr lang="en-US" sz="1050" dirty="0" smtClean="0"/>
              <a:t> studies</a:t>
            </a:r>
          </a:p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8" name="Google Shape;1189;p50"/>
          <p:cNvGrpSpPr/>
          <p:nvPr/>
        </p:nvGrpSpPr>
        <p:grpSpPr>
          <a:xfrm>
            <a:off x="6612294" y="1098950"/>
            <a:ext cx="2420094" cy="2857100"/>
            <a:chOff x="6506504" y="937343"/>
            <a:chExt cx="744273" cy="79395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9" name="Google Shape;1190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91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92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oogle Shape;1193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  <a:grpFill/>
          </p:grpSpPr>
          <p:sp>
            <p:nvSpPr>
              <p:cNvPr id="13" name="Google Shape;119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19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19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19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19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9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20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20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20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20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5938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6900" y="1638300"/>
            <a:ext cx="3735050" cy="2520950"/>
          </a:xfrm>
        </p:spPr>
        <p:txBody>
          <a:bodyPr/>
          <a:lstStyle/>
          <a:p>
            <a:pPr marL="101600" indent="0">
              <a:lnSpc>
                <a:spcPts val="1700"/>
              </a:lnSpc>
              <a:buNone/>
            </a:pPr>
            <a:r>
              <a:rPr lang="en-US" sz="1100" dirty="0"/>
              <a:t>Our results shows that extraction of body posture measurements using photogrammetry tools is correlated with the “ground truth” data to an extent</a:t>
            </a:r>
            <a:r>
              <a:rPr lang="en-US" sz="1100" dirty="0" smtClean="0"/>
              <a:t>.</a:t>
            </a:r>
            <a:br>
              <a:rPr lang="en-US" sz="1100" dirty="0" smtClean="0"/>
            </a:br>
            <a:r>
              <a:rPr lang="en-US" sz="1100" dirty="0" smtClean="0"/>
              <a:t>In addition our method yielded results with noise and some a bias.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Perhaps, it will be more robust to try </a:t>
            </a:r>
            <a:r>
              <a:rPr lang="en-US" sz="1100" dirty="0" smtClean="0"/>
              <a:t>training </a:t>
            </a:r>
            <a:r>
              <a:rPr lang="en-US" sz="1100" dirty="0"/>
              <a:t>a machine learning </a:t>
            </a:r>
            <a:r>
              <a:rPr lang="en-US" sz="1100" dirty="0" smtClean="0"/>
              <a:t>model that given </a:t>
            </a:r>
            <a:r>
              <a:rPr lang="en-US" sz="1100" dirty="0"/>
              <a:t>the </a:t>
            </a:r>
            <a:r>
              <a:rPr lang="en-US" sz="1100" dirty="0" err="1"/>
              <a:t>Vicon</a:t>
            </a:r>
            <a:r>
              <a:rPr lang="en-US" sz="1100" dirty="0"/>
              <a:t> data as labels could train on the 3D video samples</a:t>
            </a:r>
            <a:r>
              <a:rPr lang="en-US" sz="1100" dirty="0" smtClean="0"/>
              <a:t>.</a:t>
            </a:r>
            <a:br>
              <a:rPr lang="en-US" sz="1100" dirty="0" smtClean="0"/>
            </a:br>
            <a:r>
              <a:rPr lang="en-US" sz="1100" dirty="0" smtClean="0"/>
              <a:t>A </a:t>
            </a:r>
            <a:r>
              <a:rPr lang="en-US" sz="1100" dirty="0"/>
              <a:t>well-trained model could be able to predict skeleton points up to their anatomical level and have high precision and </a:t>
            </a:r>
            <a:r>
              <a:rPr lang="en-US" sz="1100" dirty="0" smtClean="0"/>
              <a:t>reliability with in compare with the </a:t>
            </a:r>
            <a:r>
              <a:rPr lang="en-US" sz="1100" dirty="0" err="1" smtClean="0"/>
              <a:t>Vicon</a:t>
            </a:r>
            <a:r>
              <a:rPr lang="en-US" sz="1100" dirty="0" smtClean="0"/>
              <a:t> system.</a:t>
            </a:r>
            <a:br>
              <a:rPr lang="en-US" sz="1100" dirty="0" smtClean="0"/>
            </a:b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10" name="Rectangle 9"/>
          <p:cNvSpPr/>
          <p:nvPr/>
        </p:nvSpPr>
        <p:spPr>
          <a:xfrm flipH="1">
            <a:off x="4914122" y="289754"/>
            <a:ext cx="4760746" cy="4679950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08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1282713"/>
            <a:ext cx="3203100" cy="82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>
                <a:solidFill>
                  <a:schemeClr val="lt1"/>
                </a:solidFill>
              </a:rPr>
              <a:t>Thanks!</a:t>
            </a:r>
            <a:endParaRPr sz="6100" dirty="0">
              <a:solidFill>
                <a:schemeClr val="lt1"/>
              </a:solidFill>
            </a:endParaRPr>
          </a:p>
        </p:txBody>
      </p:sp>
      <p:sp>
        <p:nvSpPr>
          <p:cNvPr id="463" name="Google Shape;463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148687"/>
            <a:ext cx="3203100" cy="17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IBM Plex Sans"/>
                <a:ea typeface="IBM Plex Sans"/>
                <a:cs typeface="IBM Plex Sans"/>
                <a:sym typeface="IBM Plex Sans"/>
              </a:rPr>
              <a:t>Any questions?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4" name="Google Shape;464;p36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1"/>
          </p:nvPr>
        </p:nvSpPr>
        <p:spPr>
          <a:xfrm>
            <a:off x="3442126" y="1820066"/>
            <a:ext cx="2216706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100" dirty="0"/>
              <a:t>Extract data using Intel Realsense 3D cameras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 dirty="0"/>
              <a:t>Use AI pose estimation algorithms to predict body posture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100" dirty="0"/>
          </a:p>
        </p:txBody>
      </p:sp>
      <p:sp>
        <p:nvSpPr>
          <p:cNvPr id="202" name="Google Shape;202;p1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" name="Google Shape;775;p49"/>
          <p:cNvGrpSpPr/>
          <p:nvPr/>
        </p:nvGrpSpPr>
        <p:grpSpPr>
          <a:xfrm>
            <a:off x="2952927" y="1833850"/>
            <a:ext cx="371623" cy="309362"/>
            <a:chOff x="1244325" y="314425"/>
            <a:chExt cx="444525" cy="370050"/>
          </a:xfrm>
          <a:solidFill>
            <a:schemeClr val="tx1"/>
          </a:solidFill>
        </p:grpSpPr>
        <p:sp>
          <p:nvSpPr>
            <p:cNvPr id="20" name="Google Shape;776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777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2" name="Google Shape;891;p49"/>
          <p:cNvGrpSpPr/>
          <p:nvPr/>
        </p:nvGrpSpPr>
        <p:grpSpPr>
          <a:xfrm>
            <a:off x="6093526" y="1775664"/>
            <a:ext cx="170502" cy="425733"/>
            <a:chOff x="3386850" y="2264625"/>
            <a:chExt cx="203950" cy="509250"/>
          </a:xfrm>
          <a:solidFill>
            <a:schemeClr val="tx1"/>
          </a:solidFill>
        </p:grpSpPr>
        <p:sp>
          <p:nvSpPr>
            <p:cNvPr id="23" name="Google Shape;892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893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1" name="Google Shape;956;p49"/>
          <p:cNvGrpSpPr/>
          <p:nvPr/>
        </p:nvGrpSpPr>
        <p:grpSpPr>
          <a:xfrm>
            <a:off x="5989402" y="2928623"/>
            <a:ext cx="378750" cy="277698"/>
            <a:chOff x="4610450" y="3703750"/>
            <a:chExt cx="453050" cy="332175"/>
          </a:xfrm>
          <a:solidFill>
            <a:schemeClr val="tx1"/>
          </a:solidFill>
        </p:grpSpPr>
        <p:sp>
          <p:nvSpPr>
            <p:cNvPr id="32" name="Google Shape;957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" name="Google Shape;958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4" name="Google Shape;1155;p50"/>
          <p:cNvGrpSpPr/>
          <p:nvPr/>
        </p:nvGrpSpPr>
        <p:grpSpPr>
          <a:xfrm>
            <a:off x="2982897" y="2897296"/>
            <a:ext cx="319615" cy="388270"/>
            <a:chOff x="5526246" y="1011207"/>
            <a:chExt cx="592758" cy="720086"/>
          </a:xfrm>
        </p:grpSpPr>
        <p:sp>
          <p:nvSpPr>
            <p:cNvPr id="35" name="Google Shape;1156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157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158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159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60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61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200;p15"/>
          <p:cNvSpPr txBox="1">
            <a:spLocks/>
          </p:cNvSpPr>
          <p:nvPr/>
        </p:nvSpPr>
        <p:spPr>
          <a:xfrm>
            <a:off x="6475107" y="1746634"/>
            <a:ext cx="2350473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 Light"/>
              <a:buChar char="▸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 Light"/>
              <a:buChar char="▹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●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●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sz="1100" dirty="0"/>
              <a:t>Analyze output data and calculate body posture measurements.</a:t>
            </a:r>
          </a:p>
          <a:p>
            <a:pPr marL="0" indent="0">
              <a:buClr>
                <a:schemeClr val="dk1"/>
              </a:buClr>
              <a:buSzPts val="1100"/>
              <a:buFont typeface="IBM Plex Sans Light"/>
              <a:buNone/>
            </a:pPr>
            <a:endParaRPr lang="en-US" sz="1100" dirty="0"/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IBM Plex Sans Light"/>
              <a:buNone/>
            </a:pPr>
            <a:endParaRPr lang="en-US" sz="1100" dirty="0"/>
          </a:p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en-US" sz="1100" dirty="0"/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IBM Plex Sans Light"/>
              <a:buNone/>
            </a:pPr>
            <a:r>
              <a:rPr lang="en-US" sz="1100" dirty="0"/>
              <a:t>Validate results with </a:t>
            </a:r>
            <a:r>
              <a:rPr lang="en-US" sz="1100" dirty="0" err="1"/>
              <a:t>Vicon’s</a:t>
            </a:r>
            <a:r>
              <a:rPr lang="en-US" sz="1100" dirty="0"/>
              <a:t> data</a:t>
            </a:r>
            <a:r>
              <a:rPr lang="he-IL" sz="1100" dirty="0"/>
              <a:t> )</a:t>
            </a:r>
            <a:r>
              <a:rPr lang="en-US" sz="1100" dirty="0"/>
              <a:t>ground truth).</a:t>
            </a:r>
          </a:p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235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 &amp; Tools</a:t>
            </a:r>
            <a:endParaRPr dirty="0"/>
          </a:p>
        </p:txBody>
      </p:sp>
      <p:sp>
        <p:nvSpPr>
          <p:cNvPr id="388" name="Google Shape;388;p31"/>
          <p:cNvSpPr txBox="1">
            <a:spLocks noGrp="1"/>
          </p:cNvSpPr>
          <p:nvPr>
            <p:ph type="body" idx="1"/>
          </p:nvPr>
        </p:nvSpPr>
        <p:spPr>
          <a:xfrm>
            <a:off x="3028484" y="2961257"/>
            <a:ext cx="1231452" cy="14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IBM Plex Sans" panose="020B0604020202020204" charset="0"/>
              </a:rPr>
              <a:t>PyCharm IDE</a:t>
            </a:r>
            <a:endParaRPr sz="1200" b="1" dirty="0">
              <a:latin typeface="IBM Plex Sans" panose="020B0604020202020204" charset="0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P</a:t>
            </a:r>
            <a:r>
              <a:rPr lang="en" sz="1000" dirty="0"/>
              <a:t>ython 3.7</a:t>
            </a:r>
            <a:endParaRPr lang="en-US" sz="10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 err="1"/>
              <a:t>Tkinter</a:t>
            </a:r>
            <a:endParaRPr lang="en-US" sz="10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OpenCV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" sz="11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389" name="Google Shape;389;p31"/>
          <p:cNvSpPr txBox="1">
            <a:spLocks noGrp="1"/>
          </p:cNvSpPr>
          <p:nvPr>
            <p:ph type="body" idx="2"/>
          </p:nvPr>
        </p:nvSpPr>
        <p:spPr>
          <a:xfrm>
            <a:off x="4990396" y="2961257"/>
            <a:ext cx="1318980" cy="17573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200" b="1" dirty="0">
                <a:latin typeface="IBM Plex Sans" panose="020B0604020202020204" charset="0"/>
              </a:rPr>
              <a:t>Intel Realsense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Intel Realsense Depth Camera D435 / D415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Intel Realsense </a:t>
            </a:r>
            <a:r>
              <a:rPr lang="en-US" sz="1000" dirty="0" err="1"/>
              <a:t>Github</a:t>
            </a:r>
            <a:r>
              <a:rPr lang="en-US" sz="1000" dirty="0"/>
              <a:t> source.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SDK 2.0 (python wrapper)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en-US" sz="1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390" name="Google Shape;390;p31"/>
          <p:cNvSpPr txBox="1">
            <a:spLocks noGrp="1"/>
          </p:cNvSpPr>
          <p:nvPr>
            <p:ph type="body" idx="3"/>
          </p:nvPr>
        </p:nvSpPr>
        <p:spPr>
          <a:xfrm>
            <a:off x="6962785" y="2961257"/>
            <a:ext cx="1478315" cy="14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IBM Plex Sans" panose="020B0604020202020204" charset="0"/>
              </a:rPr>
              <a:t>Pose Estimation</a:t>
            </a:r>
            <a:endParaRPr sz="1200" b="1" dirty="0">
              <a:latin typeface="IBM Plex Sans" panose="020B0604020202020204" charset="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000" dirty="0"/>
              <a:t>AlphaPose – </a:t>
            </a:r>
            <a:r>
              <a:rPr lang="en-US" sz="1000" dirty="0" err="1"/>
              <a:t>Github</a:t>
            </a:r>
            <a:r>
              <a:rPr lang="en-US" sz="1000" dirty="0"/>
              <a:t> source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000" dirty="0"/>
              <a:t>Cubemos – Cubemos SDK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000" dirty="0"/>
              <a:t>OpenPose – </a:t>
            </a:r>
            <a:r>
              <a:rPr lang="en-US" sz="1000" dirty="0" err="1"/>
              <a:t>Github</a:t>
            </a:r>
            <a:r>
              <a:rPr lang="en-US" sz="1000" dirty="0"/>
              <a:t> source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391" name="Google Shape;391;p3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26" name="Picture 2" descr="JetBrains PyCharm | תוכנה למפתחים | 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835" y="1471037"/>
            <a:ext cx="1301245" cy="13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® RealSense™ Techn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95" y="1747935"/>
            <a:ext cx="1922383" cy="108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Framework for Fall Detection Based on OpenPose Skeleton and LSTM/GRU  Mode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54" y="1282063"/>
            <a:ext cx="940348" cy="16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6" name="Google Shape;296;p25"/>
          <p:cNvSpPr/>
          <p:nvPr/>
        </p:nvSpPr>
        <p:spPr>
          <a:xfrm>
            <a:off x="2627581" y="1583396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96;p25"/>
          <p:cNvSpPr/>
          <p:nvPr/>
        </p:nvSpPr>
        <p:spPr>
          <a:xfrm>
            <a:off x="2616289" y="2517289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96;p25"/>
          <p:cNvSpPr/>
          <p:nvPr/>
        </p:nvSpPr>
        <p:spPr>
          <a:xfrm>
            <a:off x="2627581" y="3277348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89;p25"/>
          <p:cNvSpPr txBox="1"/>
          <p:nvPr/>
        </p:nvSpPr>
        <p:spPr>
          <a:xfrm>
            <a:off x="2608532" y="1526096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</a:t>
            </a:r>
            <a:endParaRPr sz="800" b="1" dirty="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0" name="Google Shape;289;p25"/>
          <p:cNvSpPr txBox="1"/>
          <p:nvPr/>
        </p:nvSpPr>
        <p:spPr>
          <a:xfrm>
            <a:off x="2596207" y="2455061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endParaRPr sz="800" b="1" dirty="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1" name="Google Shape;289;p25"/>
          <p:cNvSpPr txBox="1"/>
          <p:nvPr/>
        </p:nvSpPr>
        <p:spPr>
          <a:xfrm>
            <a:off x="2603131" y="3220048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3</a:t>
            </a:r>
            <a:endParaRPr sz="800" b="1" dirty="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2" name="Google Shape;295;p25"/>
          <p:cNvSpPr txBox="1"/>
          <p:nvPr/>
        </p:nvSpPr>
        <p:spPr>
          <a:xfrm>
            <a:off x="2979900" y="1649227"/>
            <a:ext cx="2252100" cy="839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Creation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Build pipline that includes Realsense data collection, skeleton extraction, precise measurement calculation and display</a:t>
            </a:r>
            <a:endParaRPr sz="10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3" name="Google Shape;295;p25"/>
          <p:cNvSpPr txBox="1"/>
          <p:nvPr/>
        </p:nvSpPr>
        <p:spPr>
          <a:xfrm>
            <a:off x="2979900" y="2518848"/>
            <a:ext cx="2252100" cy="78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Vicon</a:t>
            </a: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Validation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Validate our method and results with the </a:t>
            </a:r>
            <a:r>
              <a:rPr lang="en-US" sz="1000" dirty="0" err="1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Vicon</a:t>
            </a:r>
            <a:r>
              <a:rPr lang="en-US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data (regarded as ground truth)</a:t>
            </a:r>
            <a:endParaRPr sz="10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4" name="Google Shape;295;p25"/>
          <p:cNvSpPr txBox="1"/>
          <p:nvPr/>
        </p:nvSpPr>
        <p:spPr>
          <a:xfrm>
            <a:off x="2979900" y="3368984"/>
            <a:ext cx="2252100" cy="97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GUI tool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</a:t>
            </a:r>
            <a:r>
              <a:rPr lang="en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rovide an Accessible-to-all tool to automate the analysis a</a:t>
            </a:r>
            <a:r>
              <a:rPr lang="en-US" sz="1000" dirty="0" err="1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nd</a:t>
            </a:r>
            <a:r>
              <a:rPr lang="en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validation process of the data collected by Realsense and Vicon systems.</a:t>
            </a:r>
            <a:endParaRPr sz="10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00" y="1503972"/>
            <a:ext cx="719552" cy="719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01" y="2428277"/>
            <a:ext cx="719552" cy="719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8500" y="3375052"/>
            <a:ext cx="734754" cy="73475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232021" y="1526096"/>
            <a:ext cx="0" cy="266185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</a:t>
            </a:r>
            <a:endParaRPr dirty="0"/>
          </a:p>
        </p:txBody>
      </p:sp>
      <p:sp>
        <p:nvSpPr>
          <p:cNvPr id="216" name="Google Shape;216;p1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62317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100" dirty="0">
                <a:solidFill>
                  <a:schemeClr val="tx2"/>
                </a:solidFill>
              </a:rPr>
              <a:t>Building the main pipeline, includes Realsense data collection, skeleton extraction, measurement calculation and result display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" name="Google Shape;373;p30"/>
          <p:cNvSpPr/>
          <p:nvPr/>
        </p:nvSpPr>
        <p:spPr>
          <a:xfrm>
            <a:off x="2510390" y="3115846"/>
            <a:ext cx="898260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Collecting samples from Realsense Cameras </a:t>
            </a:r>
          </a:p>
        </p:txBody>
      </p:sp>
      <p:sp>
        <p:nvSpPr>
          <p:cNvPr id="23" name="Google Shape;371;p30"/>
          <p:cNvSpPr txBox="1"/>
          <p:nvPr/>
        </p:nvSpPr>
        <p:spPr>
          <a:xfrm>
            <a:off x="2253016" y="2806693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Realsense 3D Camera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9" y="1987409"/>
            <a:ext cx="151642" cy="416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217" y="1821856"/>
            <a:ext cx="660458" cy="992024"/>
          </a:xfrm>
          <a:prstGeom prst="rect">
            <a:avLst/>
          </a:prstGeom>
        </p:spPr>
      </p:pic>
      <p:sp>
        <p:nvSpPr>
          <p:cNvPr id="27" name="Google Shape;371;p30"/>
          <p:cNvSpPr txBox="1"/>
          <p:nvPr/>
        </p:nvSpPr>
        <p:spPr>
          <a:xfrm>
            <a:off x="3754749" y="2800043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Video Processing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9" name="Google Shape;359;p30"/>
          <p:cNvSpPr/>
          <p:nvPr/>
        </p:nvSpPr>
        <p:spPr>
          <a:xfrm>
            <a:off x="4214934" y="3048346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Right Arrow 30"/>
          <p:cNvSpPr/>
          <p:nvPr/>
        </p:nvSpPr>
        <p:spPr>
          <a:xfrm>
            <a:off x="3456565" y="2188140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6" descr="A Framework for Fall Detection Based on OpenPose Skeleton and LSTM/GRU  Mode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629" y="1821856"/>
            <a:ext cx="585555" cy="10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371;p30"/>
          <p:cNvSpPr txBox="1"/>
          <p:nvPr/>
        </p:nvSpPr>
        <p:spPr>
          <a:xfrm>
            <a:off x="5013183" y="2783638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Pose Estimation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5" name="Google Shape;359;p30"/>
          <p:cNvSpPr/>
          <p:nvPr/>
        </p:nvSpPr>
        <p:spPr>
          <a:xfrm>
            <a:off x="5469872" y="3038011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Diagram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53" y="1987409"/>
            <a:ext cx="723491" cy="723491"/>
          </a:xfrm>
          <a:prstGeom prst="rect">
            <a:avLst/>
          </a:prstGeom>
        </p:spPr>
      </p:pic>
      <p:sp>
        <p:nvSpPr>
          <p:cNvPr id="46" name="Google Shape;371;p30"/>
          <p:cNvSpPr txBox="1"/>
          <p:nvPr/>
        </p:nvSpPr>
        <p:spPr>
          <a:xfrm>
            <a:off x="6432022" y="2800043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Calculations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8" name="Google Shape;359;p30"/>
          <p:cNvSpPr/>
          <p:nvPr/>
        </p:nvSpPr>
        <p:spPr>
          <a:xfrm>
            <a:off x="6902077" y="3024646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Right Arrow 49"/>
          <p:cNvSpPr/>
          <p:nvPr/>
        </p:nvSpPr>
        <p:spPr>
          <a:xfrm>
            <a:off x="4768579" y="2202389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373;p30"/>
          <p:cNvSpPr/>
          <p:nvPr/>
        </p:nvSpPr>
        <p:spPr>
          <a:xfrm>
            <a:off x="3799713" y="3115846"/>
            <a:ext cx="909637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Processing RGB &amp; Depth frames</a:t>
            </a:r>
          </a:p>
        </p:txBody>
      </p:sp>
      <p:sp>
        <p:nvSpPr>
          <p:cNvPr id="52" name="Google Shape;373;p30"/>
          <p:cNvSpPr/>
          <p:nvPr/>
        </p:nvSpPr>
        <p:spPr>
          <a:xfrm>
            <a:off x="5052910" y="3105511"/>
            <a:ext cx="923924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Predicting Skeleton key points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6001473" y="2216431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373;p30"/>
          <p:cNvSpPr/>
          <p:nvPr/>
        </p:nvSpPr>
        <p:spPr>
          <a:xfrm>
            <a:off x="6496050" y="3093969"/>
            <a:ext cx="883443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Calculating posture measurements</a:t>
            </a:r>
          </a:p>
        </p:txBody>
      </p:sp>
      <p:sp>
        <p:nvSpPr>
          <p:cNvPr id="55" name="Right Arrow 54"/>
          <p:cNvSpPr/>
          <p:nvPr/>
        </p:nvSpPr>
        <p:spPr>
          <a:xfrm>
            <a:off x="7458033" y="2202389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371;p30"/>
          <p:cNvSpPr txBox="1"/>
          <p:nvPr/>
        </p:nvSpPr>
        <p:spPr>
          <a:xfrm>
            <a:off x="7908118" y="2798710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Results Display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7" name="Google Shape;373;p30"/>
          <p:cNvSpPr/>
          <p:nvPr/>
        </p:nvSpPr>
        <p:spPr>
          <a:xfrm>
            <a:off x="7950133" y="3075150"/>
            <a:ext cx="927359" cy="40071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Displaying Graphs</a:t>
            </a:r>
            <a:br>
              <a:rPr lang="en-US" sz="600" dirty="0"/>
            </a:br>
            <a:r>
              <a:rPr lang="en-US" sz="600" dirty="0"/>
              <a:t>Visualization</a:t>
            </a:r>
          </a:p>
        </p:txBody>
      </p:sp>
      <p:sp>
        <p:nvSpPr>
          <p:cNvPr id="58" name="Google Shape;359;p30"/>
          <p:cNvSpPr/>
          <p:nvPr/>
        </p:nvSpPr>
        <p:spPr>
          <a:xfrm>
            <a:off x="8368813" y="3015193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53" y="1945100"/>
            <a:ext cx="854943" cy="854943"/>
          </a:xfrm>
          <a:prstGeom prst="rect">
            <a:avLst/>
          </a:prstGeom>
        </p:spPr>
      </p:pic>
      <p:pic>
        <p:nvPicPr>
          <p:cNvPr id="30" name="Picture 4" descr="https://www.intelrealsense.com/wp-content/uploads/2020/06/d400-product-grid-d435i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90" y="2063076"/>
            <a:ext cx="1012275" cy="5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413" y="2061711"/>
            <a:ext cx="379286" cy="126429"/>
          </a:xfrm>
          <a:prstGeom prst="rect">
            <a:avLst/>
          </a:prstGeom>
        </p:spPr>
      </p:pic>
      <p:sp>
        <p:nvSpPr>
          <p:cNvPr id="34" name="Google Shape;359;p30"/>
          <p:cNvSpPr/>
          <p:nvPr/>
        </p:nvSpPr>
        <p:spPr>
          <a:xfrm>
            <a:off x="2905427" y="3040960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00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- Zooming In…</a:t>
            </a:r>
            <a:endParaRPr dirty="0"/>
          </a:p>
        </p:txBody>
      </p:sp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3317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470;p37"/>
          <p:cNvSpPr txBox="1">
            <a:spLocks/>
          </p:cNvSpPr>
          <p:nvPr/>
        </p:nvSpPr>
        <p:spPr>
          <a:xfrm>
            <a:off x="7013421" y="1684838"/>
            <a:ext cx="1639167" cy="304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Outer Projection Problem</a:t>
            </a:r>
            <a:br>
              <a:rPr lang="en-US" sz="1100" b="1" dirty="0"/>
            </a:br>
            <a:endParaRPr lang="en-US" sz="1100" dirty="0"/>
          </a:p>
          <a:p>
            <a:pPr marL="76200" indent="0">
              <a:lnSpc>
                <a:spcPct val="115000"/>
              </a:lnSpc>
              <a:spcBef>
                <a:spcPts val="600"/>
              </a:spcBef>
              <a:buNone/>
            </a:pPr>
            <a:r>
              <a:rPr lang="en-US" sz="1100" dirty="0"/>
              <a:t>The projection of a 2D pixel into a 3D space results in a depth point which lays on the outer body. </a:t>
            </a:r>
            <a:br>
              <a:rPr lang="en-US" sz="1100" dirty="0"/>
            </a:br>
            <a:r>
              <a:rPr lang="en-US" sz="1100" dirty="0"/>
              <a:t>This is problematic when trying to extract certain data such as head tilt angle, body tilt angle.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None/>
            </a:pPr>
            <a:r>
              <a:rPr lang="en-US" sz="1100" dirty="0"/>
              <a:t/>
            </a:r>
            <a:br>
              <a:rPr lang="en-US" sz="1100" dirty="0"/>
            </a:b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5057080" y="1684836"/>
            <a:ext cx="1782279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Pose Estimation </a:t>
            </a:r>
            <a:r>
              <a:rPr lang="en-US" sz="1100" b="1" dirty="0" smtClean="0"/>
              <a:t>Algorithms</a:t>
            </a:r>
            <a:endParaRPr lang="he-IL" sz="1100" b="1" dirty="0" smtClean="0"/>
          </a:p>
          <a:p>
            <a:pPr marL="76200" indent="0" algn="ctr">
              <a:lnSpc>
                <a:spcPct val="115000"/>
              </a:lnSpc>
              <a:buNone/>
            </a:pPr>
            <a:endParaRPr lang="en-US" sz="1100" b="1" dirty="0"/>
          </a:p>
          <a:p>
            <a:pPr marL="76200" indent="0">
              <a:lnSpc>
                <a:spcPct val="115000"/>
              </a:lnSpc>
              <a:spcBef>
                <a:spcPts val="600"/>
              </a:spcBef>
              <a:buNone/>
            </a:pPr>
            <a:r>
              <a:rPr lang="en-US" sz="1100" dirty="0"/>
              <a:t>Used 3 different pose estimation algorithms; AlphaPose, OpenPose and Cubemos. </a:t>
            </a:r>
            <a:br>
              <a:rPr lang="en-US" sz="1100" dirty="0"/>
            </a:br>
            <a:r>
              <a:rPr lang="en-US" sz="1100" dirty="0"/>
              <a:t>OpenPose showed the best results and had the least ‘noise’.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10" name="Google Shape;470;p37"/>
          <p:cNvSpPr txBox="1">
            <a:spLocks/>
          </p:cNvSpPr>
          <p:nvPr/>
        </p:nvSpPr>
        <p:spPr>
          <a:xfrm>
            <a:off x="2976900" y="1684837"/>
            <a:ext cx="1906119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RGB &amp; Depth Frames </a:t>
            </a:r>
            <a:r>
              <a:rPr lang="en-US" sz="1100" b="1" dirty="0" smtClean="0"/>
              <a:t>Alignment</a:t>
            </a:r>
            <a:endParaRPr lang="he-IL" sz="1100" b="1" dirty="0" smtClean="0"/>
          </a:p>
          <a:p>
            <a:pPr marL="76200" indent="0" algn="ctr">
              <a:lnSpc>
                <a:spcPct val="115000"/>
              </a:lnSpc>
              <a:buNone/>
            </a:pP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 smtClean="0"/>
              <a:t>Aligning </a:t>
            </a:r>
            <a:r>
              <a:rPr lang="en-US" sz="1100" dirty="0"/>
              <a:t>RGB and depth frames by their closest timestamp, working with alignment by depth as it improves the accuracy of the results</a:t>
            </a:r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5219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chemeClr val="lt1"/>
            </a:gs>
            <a:gs pos="50000">
              <a:schemeClr val="lt1"/>
            </a:gs>
            <a:gs pos="76000">
              <a:schemeClr val="lt2"/>
            </a:gs>
            <a:gs pos="100000">
              <a:schemeClr val="lt2"/>
            </a:gs>
          </a:gsLst>
          <a:lin ang="2700000" scaled="1"/>
          <a:tileRect/>
        </a:gra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9135191" cy="5148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739" y="187299"/>
            <a:ext cx="333422" cy="362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07450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2" name="project">
            <a:hlinkClick r:id="" action="ppaction://media"/>
            <a:extLst>
              <a:ext uri="{FF2B5EF4-FFF2-40B4-BE49-F238E27FC236}">
                <a16:creationId xmlns:a16="http://schemas.microsoft.com/office/drawing/2014/main" id="{21B75B36-E31E-47A6-8281-FEEF46094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8929" t="7861" r="18843" b="4844"/>
          <a:stretch/>
        </p:blipFill>
        <p:spPr>
          <a:xfrm>
            <a:off x="52076" y="863600"/>
            <a:ext cx="6532874" cy="4279900"/>
          </a:xfrm>
          <a:prstGeom prst="rect">
            <a:avLst/>
          </a:prstGeom>
        </p:spPr>
      </p:pic>
      <p:sp>
        <p:nvSpPr>
          <p:cNvPr id="13" name="Google Shape;469;p37"/>
          <p:cNvSpPr txBox="1">
            <a:spLocks noGrp="1"/>
          </p:cNvSpPr>
          <p:nvPr>
            <p:ph type="title"/>
          </p:nvPr>
        </p:nvSpPr>
        <p:spPr>
          <a:xfrm>
            <a:off x="1019150" y="41075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 - </a:t>
            </a:r>
            <a:r>
              <a:rPr lang="en" dirty="0"/>
              <a:t>Vizualization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6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xeter template">
  <a:themeElements>
    <a:clrScheme name="Custom 347">
      <a:dk1>
        <a:srgbClr val="3E4655"/>
      </a:dk1>
      <a:lt1>
        <a:srgbClr val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3202</TotalTime>
  <Words>633</Words>
  <Application>Microsoft Office PowerPoint</Application>
  <PresentationFormat>On-screen Show (16:9)</PresentationFormat>
  <Paragraphs>168</Paragraphs>
  <Slides>22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IBM Plex Sans</vt:lpstr>
      <vt:lpstr>IBM Plex Serif</vt:lpstr>
      <vt:lpstr>IBM Plex Sans Light</vt:lpstr>
      <vt:lpstr>Calibri</vt:lpstr>
      <vt:lpstr>Exeter template</vt:lpstr>
      <vt:lpstr>Movement Sense</vt:lpstr>
      <vt:lpstr>Abstract</vt:lpstr>
      <vt:lpstr>Goals</vt:lpstr>
      <vt:lpstr>Environment &amp; Tools</vt:lpstr>
      <vt:lpstr>Project Overview</vt:lpstr>
      <vt:lpstr>Pipeline</vt:lpstr>
      <vt:lpstr>Pipeline Diagram</vt:lpstr>
      <vt:lpstr>Pipeline - Zooming In…</vt:lpstr>
      <vt:lpstr>Pipeline - Vizualization</vt:lpstr>
      <vt:lpstr>Vicon Validation</vt:lpstr>
      <vt:lpstr>Vicon Validation Diagram</vt:lpstr>
      <vt:lpstr>Vicon Validation - Zooming In…</vt:lpstr>
      <vt:lpstr>Exploratory Results</vt:lpstr>
      <vt:lpstr>PowerPoint Presentation</vt:lpstr>
      <vt:lpstr>PowerPoint Presentation</vt:lpstr>
      <vt:lpstr>GUI Tool</vt:lpstr>
      <vt:lpstr>GUI Overview </vt:lpstr>
      <vt:lpstr>Code Flow Chart</vt:lpstr>
      <vt:lpstr>Example run</vt:lpstr>
      <vt:lpstr>Conclusions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noy boutboul</dc:creator>
  <cp:lastModifiedBy>noy boutboul</cp:lastModifiedBy>
  <cp:revision>89</cp:revision>
  <dcterms:modified xsi:type="dcterms:W3CDTF">2021-06-05T20:23:05Z</dcterms:modified>
</cp:coreProperties>
</file>